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</p:sldIdLst>
  <p:sldSz cy="10692000" cx="15120000"/>
  <p:notesSz cx="6858000" cy="9144000"/>
  <p:embeddedFontLst>
    <p:embeddedFont>
      <p:font typeface="Handlee"/>
      <p:regular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599D12-6978-4F29-87B5-6769E64B3CD4}">
  <a:tblStyle styleId="{AD599D12-6978-4F29-87B5-6769E64B3C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476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font" Target="fonts/Handle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04765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004765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8b0ede3cb_0_1:notes"/>
          <p:cNvSpPr/>
          <p:nvPr>
            <p:ph idx="2" type="sldImg"/>
          </p:nvPr>
        </p:nvSpPr>
        <p:spPr>
          <a:xfrm>
            <a:off x="1004758" y="685800"/>
            <a:ext cx="4849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8b0ede3c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15423" y="1547778"/>
            <a:ext cx="14089200" cy="42666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15409" y="5891409"/>
            <a:ext cx="14089200" cy="16479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515409" y="6552657"/>
            <a:ext cx="14089200" cy="2703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 algn="ctr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515409" y="2395696"/>
            <a:ext cx="6614100" cy="7101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7990583" y="2395696"/>
            <a:ext cx="6614100" cy="71016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515409" y="1154948"/>
            <a:ext cx="4643100" cy="15705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515409" y="2888617"/>
            <a:ext cx="4643100" cy="66087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810650" y="935745"/>
            <a:ext cx="10529400" cy="85041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1pPr>
            <a:lvl2pPr lvl="1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2pPr>
            <a:lvl3pPr lvl="2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3pPr>
            <a:lvl4pPr lvl="3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4pPr>
            <a:lvl5pPr lvl="4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5pPr>
            <a:lvl6pPr lvl="5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6pPr>
            <a:lvl7pPr lvl="6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7pPr>
            <a:lvl8pPr lvl="7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8pPr>
            <a:lvl9pPr lvl="8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4750" lIns="174750" spcFirstLastPara="1" rIns="174750" wrap="square" tIns="17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439016" y="2563450"/>
            <a:ext cx="6688800" cy="3081300"/>
          </a:xfrm>
          <a:prstGeom prst="rect">
            <a:avLst/>
          </a:prstGeom>
        </p:spPr>
        <p:txBody>
          <a:bodyPr anchorCtr="0" anchor="b" bIns="174750" lIns="174750" spcFirstLastPara="1" rIns="174750" wrap="square" tIns="1747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439016" y="5826865"/>
            <a:ext cx="6688800" cy="2567100"/>
          </a:xfrm>
          <a:prstGeom prst="rect">
            <a:avLst/>
          </a:prstGeom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8167677" y="1505164"/>
            <a:ext cx="6344700" cy="76815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450850" lvl="0" marL="45720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indent="-393700" lvl="1" marL="9144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indent="-393700" lvl="2" marL="13716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indent="-393700" lvl="3" marL="18288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indent="-393700" lvl="4" marL="22860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750" lIns="174750" spcFirstLastPara="1" rIns="174750" wrap="square" tIns="174750">
            <a:normAutofit/>
          </a:bodyPr>
          <a:lstStyle>
            <a:lvl1pPr indent="-4508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●"/>
              <a:defRPr sz="3500">
                <a:solidFill>
                  <a:schemeClr val="dk2"/>
                </a:solidFill>
              </a:defRPr>
            </a:lvl1pPr>
            <a:lvl2pPr indent="-3937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indent="-3937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indent="-3937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indent="-3937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indent="-3937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indent="-3937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indent="-3937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indent="-3937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4750" lIns="174750" spcFirstLastPara="1" rIns="174750" wrap="square" tIns="174750">
            <a:normAutofit/>
          </a:bodyPr>
          <a:lstStyle>
            <a:lvl1pPr lvl="0" algn="r">
              <a:buNone/>
              <a:defRPr sz="1900">
                <a:solidFill>
                  <a:schemeClr val="dk2"/>
                </a:solidFill>
              </a:defRPr>
            </a:lvl1pPr>
            <a:lvl2pPr lvl="1" algn="r">
              <a:buNone/>
              <a:defRPr sz="1900">
                <a:solidFill>
                  <a:schemeClr val="dk2"/>
                </a:solidFill>
              </a:defRPr>
            </a:lvl2pPr>
            <a:lvl3pPr lvl="2" algn="r">
              <a:buNone/>
              <a:defRPr sz="1900">
                <a:solidFill>
                  <a:schemeClr val="dk2"/>
                </a:solidFill>
              </a:defRPr>
            </a:lvl3pPr>
            <a:lvl4pPr lvl="3" algn="r">
              <a:buNone/>
              <a:defRPr sz="1900">
                <a:solidFill>
                  <a:schemeClr val="dk2"/>
                </a:solidFill>
              </a:defRPr>
            </a:lvl4pPr>
            <a:lvl5pPr lvl="4" algn="r">
              <a:buNone/>
              <a:defRPr sz="1900">
                <a:solidFill>
                  <a:schemeClr val="dk2"/>
                </a:solidFill>
              </a:defRPr>
            </a:lvl5pPr>
            <a:lvl6pPr lvl="5" algn="r">
              <a:buNone/>
              <a:defRPr sz="1900">
                <a:solidFill>
                  <a:schemeClr val="dk2"/>
                </a:solidFill>
              </a:defRPr>
            </a:lvl6pPr>
            <a:lvl7pPr lvl="6" algn="r">
              <a:buNone/>
              <a:defRPr sz="1900">
                <a:solidFill>
                  <a:schemeClr val="dk2"/>
                </a:solidFill>
              </a:defRPr>
            </a:lvl7pPr>
            <a:lvl8pPr lvl="7" algn="r">
              <a:buNone/>
              <a:defRPr sz="1900">
                <a:solidFill>
                  <a:schemeClr val="dk2"/>
                </a:solidFill>
              </a:defRPr>
            </a:lvl8pPr>
            <a:lvl9pPr lvl="8" algn="r">
              <a:buNone/>
              <a:defRPr sz="19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.png"/><Relationship Id="rId22" Type="http://schemas.openxmlformats.org/officeDocument/2006/relationships/image" Target="../media/image17.png"/><Relationship Id="rId21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26" Type="http://schemas.openxmlformats.org/officeDocument/2006/relationships/image" Target="../media/image20.png"/><Relationship Id="rId25" Type="http://schemas.openxmlformats.org/officeDocument/2006/relationships/image" Target="../media/image26.png"/><Relationship Id="rId28" Type="http://schemas.openxmlformats.org/officeDocument/2006/relationships/image" Target="../media/image21.png"/><Relationship Id="rId27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11" Type="http://schemas.openxmlformats.org/officeDocument/2006/relationships/image" Target="../media/image10.png"/><Relationship Id="rId10" Type="http://schemas.openxmlformats.org/officeDocument/2006/relationships/image" Target="../media/image6.png"/><Relationship Id="rId13" Type="http://schemas.openxmlformats.org/officeDocument/2006/relationships/image" Target="../media/image12.png"/><Relationship Id="rId12" Type="http://schemas.openxmlformats.org/officeDocument/2006/relationships/image" Target="../media/image8.png"/><Relationship Id="rId15" Type="http://schemas.openxmlformats.org/officeDocument/2006/relationships/image" Target="../media/image15.png"/><Relationship Id="rId14" Type="http://schemas.openxmlformats.org/officeDocument/2006/relationships/image" Target="../media/image13.png"/><Relationship Id="rId17" Type="http://schemas.openxmlformats.org/officeDocument/2006/relationships/image" Target="../media/image16.png"/><Relationship Id="rId16" Type="http://schemas.openxmlformats.org/officeDocument/2006/relationships/image" Target="../media/image11.png"/><Relationship Id="rId19" Type="http://schemas.openxmlformats.org/officeDocument/2006/relationships/image" Target="../media/image18.png"/><Relationship Id="rId1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44.png"/><Relationship Id="rId22" Type="http://schemas.openxmlformats.org/officeDocument/2006/relationships/image" Target="../media/image47.png"/><Relationship Id="rId21" Type="http://schemas.openxmlformats.org/officeDocument/2006/relationships/image" Target="../media/image43.png"/><Relationship Id="rId24" Type="http://schemas.openxmlformats.org/officeDocument/2006/relationships/image" Target="../media/image46.png"/><Relationship Id="rId23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3.jpg"/><Relationship Id="rId9" Type="http://schemas.openxmlformats.org/officeDocument/2006/relationships/image" Target="../media/image29.png"/><Relationship Id="rId25" Type="http://schemas.openxmlformats.org/officeDocument/2006/relationships/image" Target="../media/image48.pn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1" Type="http://schemas.openxmlformats.org/officeDocument/2006/relationships/image" Target="../media/image32.png"/><Relationship Id="rId10" Type="http://schemas.openxmlformats.org/officeDocument/2006/relationships/image" Target="../media/image34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7" Type="http://schemas.openxmlformats.org/officeDocument/2006/relationships/image" Target="../media/image41.png"/><Relationship Id="rId16" Type="http://schemas.openxmlformats.org/officeDocument/2006/relationships/image" Target="../media/image39.png"/><Relationship Id="rId19" Type="http://schemas.openxmlformats.org/officeDocument/2006/relationships/image" Target="../media/image40.png"/><Relationship Id="rId18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12625" y="2709913"/>
            <a:ext cx="4863600" cy="15393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The Sea of Tranquility / Goodnight Spaceman / Look Up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Immersive moon reading experience.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What is the moon? What is an astronaut?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Viewing footage of Apollo 11 and the first moon walk (comparing tv images to today)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Building and making rockets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Rocket launching (thurst / gravity)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Bottle cap experiment (thrust / gravity)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63" y="2049350"/>
            <a:ext cx="1281697" cy="1708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590460" y="4379800"/>
            <a:ext cx="2717100" cy="92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Key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Vocabulary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:</a:t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Moon, space, stars, planet, clouds,  air, 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Astronaut, helmet, spacesuit, boots, belt, back pack, visor.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7550" y="1191325"/>
            <a:ext cx="1138301" cy="125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1374" y="1922325"/>
            <a:ext cx="534475" cy="5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875" y="7409538"/>
            <a:ext cx="761800" cy="114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47625" y="7091513"/>
            <a:ext cx="876300" cy="3693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Tim Peake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01650" y="7531050"/>
            <a:ext cx="761800" cy="95129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1685875" y="7091513"/>
            <a:ext cx="986100" cy="3693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Mae Jemison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404875" y="8552563"/>
            <a:ext cx="2267100" cy="923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Tim Peake was the first British Astronaut in Space.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Mae Jemison was the first black woman astronaut in Space.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8606900" y="2682400"/>
            <a:ext cx="3610500" cy="14469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Somebody Swallowed Stanley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Sorting materials - recyclable, biodegradable, non recyclable.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Litter walk of local area using maps to direct.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Writing a litter song / poem and perform.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Independently access the features of a non-fiction book.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8463" y="4030028"/>
            <a:ext cx="1166187" cy="182617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" name="Google Shape;66;p13"/>
          <p:cNvSpPr txBox="1"/>
          <p:nvPr/>
        </p:nvSpPr>
        <p:spPr>
          <a:xfrm>
            <a:off x="1590450" y="5332975"/>
            <a:ext cx="21813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Rocket launch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- this is when a rocket takes off towards space.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4405425" y="4386775"/>
            <a:ext cx="2876700" cy="1293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Gravity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-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force that pulls objects toward each other. Earth's gravity is what keeps you on the ground and what makes things fall.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Thrust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is the force which moves the rocket through the air, and through space.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75725" y="5900762"/>
            <a:ext cx="5616149" cy="38738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9067800" y="4346725"/>
            <a:ext cx="32664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Recycling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is the process of converting waste materials into new materials and objects.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9192375" y="5020713"/>
            <a:ext cx="3320700" cy="55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check your recycling at home? Is it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sorted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correctly?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20975" y="5074638"/>
            <a:ext cx="471400" cy="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96475" y="6118292"/>
            <a:ext cx="2416350" cy="181225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43027" y="6230975"/>
            <a:ext cx="657425" cy="6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590438" y="6194150"/>
            <a:ext cx="1838700" cy="55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Scan to visit the National Space Centre in Leicester.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5" name="Google Shape;7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837" y="5677750"/>
            <a:ext cx="471400" cy="4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/>
        </p:nvSpPr>
        <p:spPr>
          <a:xfrm>
            <a:off x="12334199" y="2682400"/>
            <a:ext cx="2546700" cy="16317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We’re going on an egg hunt</a:t>
            </a: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Learning about Easter / signs of spring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Outdoor numbered egg hunt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Designing repeating patterned egg designs.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Design a parachute to save an egg.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154773" y="5576075"/>
            <a:ext cx="3178376" cy="218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 rotWithShape="1">
          <a:blip r:embed="rId14">
            <a:alphaModFix/>
          </a:blip>
          <a:srcRect b="0" l="0" r="0" t="4770"/>
          <a:stretch/>
        </p:blipFill>
        <p:spPr>
          <a:xfrm>
            <a:off x="6621775" y="2521625"/>
            <a:ext cx="762525" cy="76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28300" y="2767250"/>
            <a:ext cx="761801" cy="83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902575" y="3316537"/>
            <a:ext cx="657425" cy="7134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" name="Google Shape;81;p13"/>
          <p:cNvGraphicFramePr/>
          <p:nvPr/>
        </p:nvGraphicFramePr>
        <p:xfrm>
          <a:off x="254600" y="24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{AD599D12-6978-4F29-87B5-6769E64B3CD4}</a:tableStyleId>
              </a:tblPr>
              <a:tblGrid>
                <a:gridCol w="3257550"/>
                <a:gridCol w="3175200"/>
                <a:gridCol w="2925200"/>
                <a:gridCol w="2482575"/>
                <a:gridCol w="382850"/>
                <a:gridCol w="2444675"/>
              </a:tblGrid>
              <a:tr h="368450">
                <a:tc gridSpan="6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1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F2: Spring 2: Adventure Above and Under the Clouds    (Hawthorn / Rowan) </a:t>
                      </a:r>
                      <a:endParaRPr b="1" sz="21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7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1: </a:t>
                      </a: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What</a:t>
                      </a: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is above the </a:t>
                      </a: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clouds? </a:t>
                      </a: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2: What is an astronaut? 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3: What is a rocket? 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4: What is </a:t>
                      </a: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recycling? 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Week 5: Why do we </a:t>
                      </a:r>
                      <a:r>
                        <a:rPr b="1" lang="en-GB" sz="16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celebrate Easter? </a:t>
                      </a:r>
                      <a:endParaRPr b="1" sz="16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82" name="Google Shape;82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49600" y="1286338"/>
            <a:ext cx="1073197" cy="12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688325" y="2058162"/>
            <a:ext cx="534475" cy="5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282125" y="1274475"/>
            <a:ext cx="1073200" cy="13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20850" y="2042394"/>
            <a:ext cx="534475" cy="52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798550" y="1289424"/>
            <a:ext cx="1390650" cy="13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3609675" y="1915241"/>
            <a:ext cx="579525" cy="6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593788" y="1286338"/>
            <a:ext cx="1433475" cy="129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492813" y="2006335"/>
            <a:ext cx="534475" cy="52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192387" y="1289414"/>
            <a:ext cx="1281700" cy="128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939613" y="2029699"/>
            <a:ext cx="534475" cy="53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4485265">
            <a:off x="663031" y="4293003"/>
            <a:ext cx="463763" cy="86154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418325" y="3427588"/>
            <a:ext cx="1433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Handlee"/>
                <a:ea typeface="Handlee"/>
                <a:cs typeface="Handlee"/>
                <a:sym typeface="Handlee"/>
              </a:rPr>
              <a:t>We are Word Collectors! </a:t>
            </a:r>
            <a:endParaRPr b="1" sz="21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1374333">
            <a:off x="8602156" y="4291703"/>
            <a:ext cx="463763" cy="8615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5" name="Google Shape;95;p13"/>
          <p:cNvGraphicFramePr/>
          <p:nvPr/>
        </p:nvGraphicFramePr>
        <p:xfrm>
          <a:off x="310808" y="98192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{AD599D12-6978-4F29-87B5-6769E64B3CD4}</a:tableStyleId>
              </a:tblPr>
              <a:tblGrid>
                <a:gridCol w="3624600"/>
                <a:gridCol w="3624600"/>
                <a:gridCol w="3624600"/>
                <a:gridCol w="3624600"/>
              </a:tblGrid>
              <a:tr h="795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Spring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Summer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Autumn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5F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Winter</a:t>
                      </a:r>
                      <a:endParaRPr b="1" sz="18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190025" marB="190025" marR="151175" marL="1511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sp>
        <p:nvSpPr>
          <p:cNvPr id="96" name="Google Shape;96;p13"/>
          <p:cNvSpPr/>
          <p:nvPr/>
        </p:nvSpPr>
        <p:spPr>
          <a:xfrm>
            <a:off x="2563450" y="9099550"/>
            <a:ext cx="942900" cy="129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11184600" y="8016225"/>
            <a:ext cx="3401700" cy="1139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Jigsaw</a:t>
            </a:r>
            <a:r>
              <a:rPr b="1" lang="en-GB" sz="1100" u="sng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:</a:t>
            </a:r>
            <a:r>
              <a:rPr b="1"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Dreams and goals: Setting a goal! </a:t>
            </a:r>
            <a:endParaRPr b="1"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Mental Well being: What does it mean to feel proud?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Everyone’s Welcome: 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Blue Chameleon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1490726" y="8930138"/>
            <a:ext cx="485450" cy="48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318988" y="8930138"/>
            <a:ext cx="385475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>
            <a:off x="4884250" y="126350"/>
            <a:ext cx="6753000" cy="64002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7073900" y="6611750"/>
            <a:ext cx="7831500" cy="3955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u="sng">
                <a:latin typeface="Handlee"/>
                <a:ea typeface="Handlee"/>
                <a:cs typeface="Handlee"/>
                <a:sym typeface="Handlee"/>
              </a:rPr>
              <a:t>Literacy: Writing</a:t>
            </a:r>
            <a:endParaRPr sz="17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Begin to orally compose and write a simple sentence with support </a:t>
            </a:r>
            <a:endParaRPr sz="18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11720750" y="126350"/>
            <a:ext cx="3086700" cy="6341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Expressive Arts and Design:</a:t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Painting: Jackson Pollock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Music: Pitch 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Rhythm - Rhythm is what makes music move and flow. Rhythm is made up of sounds and silences. 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sing broadly in tune with a limited pitch range.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create music, and suggest symbols to represent sounds.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record and comment on my voice and others.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191675" y="150450"/>
            <a:ext cx="4437300" cy="1508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Physical Development:</a:t>
            </a:r>
            <a:r>
              <a:rPr lang="en-GB" sz="1600">
                <a:latin typeface="Handlee"/>
                <a:ea typeface="Handlee"/>
                <a:cs typeface="Handlee"/>
                <a:sym typeface="Handlee"/>
              </a:rPr>
              <a:t> Gym: using equipment and climbing</a:t>
            </a:r>
            <a:r>
              <a:rPr lang="en-GB"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: </a:t>
            </a:r>
            <a:r>
              <a:rPr lang="en-GB"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move across large equipment showing strength and balance.</a:t>
            </a:r>
            <a:endParaRPr sz="16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              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1613" y="10046100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2991275" y="9722950"/>
            <a:ext cx="24081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Trigraph: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three letters that make one sound.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425850" y="9722950"/>
            <a:ext cx="24081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Digraph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: two letters that make one sound.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7143413" y="8297925"/>
            <a:ext cx="192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latin typeface="Handlee"/>
                <a:ea typeface="Handlee"/>
                <a:cs typeface="Handlee"/>
                <a:sym typeface="Handlee"/>
              </a:rPr>
              <a:t>The fish and chips are on the dish.</a:t>
            </a:r>
            <a:endParaRPr sz="1800" u="sng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9066425" y="7229325"/>
            <a:ext cx="2298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Orally compose (say) a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phrase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 /sentence.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Tap, clap, stomp.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Count how many words.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Say first word / robot the word / write the word.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11720750" y="10043925"/>
            <a:ext cx="3086700" cy="3693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practise ascenders and descenders?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199175" y="3047600"/>
            <a:ext cx="4615800" cy="1847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latin typeface="Handlee"/>
                <a:ea typeface="Handlee"/>
                <a:cs typeface="Handlee"/>
                <a:sym typeface="Handlee"/>
              </a:rPr>
              <a:t>Religious Education</a:t>
            </a:r>
            <a:endParaRPr b="1" sz="1200" u="sng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Celebration: Why do hindu’s celebrate Holi? 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Signs of Spring: What is spring? 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Looking for the signs of spring on a spring walk: Going on a spring hunt!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Ipads; take photos of the signs of spring using a check-list.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The Easter Story: Who is Jesus?</a:t>
            </a:r>
            <a:endParaRPr b="1"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 will learn about why we celebrate Easter.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descr="See the source image" id="115" name="Google Shape;11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83225" y="673526"/>
            <a:ext cx="1175400" cy="9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/>
          <p:nvPr/>
        </p:nvSpPr>
        <p:spPr>
          <a:xfrm>
            <a:off x="13027125" y="673725"/>
            <a:ext cx="1676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He was an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abstract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artist which means he used shapes and colours rather than painting real things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descr="Jackson Pollock Birthday: Jackson Pollock Birthday: com/jackson-pollock-birthday ... : Jackson ..." id="117" name="Google Shape;11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23675" y="1781925"/>
            <a:ext cx="1478700" cy="7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/>
          <p:nvPr/>
        </p:nvSpPr>
        <p:spPr>
          <a:xfrm>
            <a:off x="13224825" y="1703000"/>
            <a:ext cx="1478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Pollock invented ‘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paint dripping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’. He used different tools to </a:t>
            </a: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drip, pour and splatter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paint onto the canvas from above.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11710025" y="31077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We will be exploring painting using tools to drip, pour and splatter.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Handlee"/>
                <a:ea typeface="Handlee"/>
                <a:cs typeface="Handlee"/>
                <a:sym typeface="Handlee"/>
              </a:rPr>
              <a:t>Collaborative painting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- movement and feeling to music and creating a space backdrop.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11559500" y="6698100"/>
            <a:ext cx="326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Spell to write VC, CVC and CVCC words independently using Phase 2 and phase 3 graphemes.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Spell some irregular common (tricky) words e.g., the, to, no, go independently.</a:t>
            </a:r>
            <a:endParaRPr/>
          </a:p>
        </p:txBody>
      </p:sp>
      <p:pic>
        <p:nvPicPr>
          <p:cNvPr id="121" name="Google Shape;12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3250" y="7229330"/>
            <a:ext cx="1478700" cy="96464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14"/>
          <p:cNvSpPr txBox="1"/>
          <p:nvPr/>
        </p:nvSpPr>
        <p:spPr>
          <a:xfrm>
            <a:off x="11552550" y="7907650"/>
            <a:ext cx="3255000" cy="738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Holds a pencil effectively to form recognisable letters. Know how to form clear ascenders and descenders.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12371700" y="8747900"/>
            <a:ext cx="233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b</a:t>
            </a: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   d   h   k   l</a:t>
            </a: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   t</a:t>
            </a:r>
            <a:endParaRPr sz="2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12693950" y="9291050"/>
            <a:ext cx="192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      j   p  q  y</a:t>
            </a:r>
            <a:endParaRPr sz="2700">
              <a:latin typeface="Handlee"/>
              <a:ea typeface="Handlee"/>
              <a:cs typeface="Handlee"/>
              <a:sym typeface="Handlee"/>
            </a:endParaRPr>
          </a:p>
        </p:txBody>
      </p:sp>
      <p:cxnSp>
        <p:nvCxnSpPr>
          <p:cNvPr id="125" name="Google Shape;125;p14"/>
          <p:cNvCxnSpPr/>
          <p:nvPr/>
        </p:nvCxnSpPr>
        <p:spPr>
          <a:xfrm>
            <a:off x="12371700" y="9169800"/>
            <a:ext cx="233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78750" y="9703200"/>
            <a:ext cx="233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4"/>
          <p:cNvSpPr txBox="1"/>
          <p:nvPr/>
        </p:nvSpPr>
        <p:spPr>
          <a:xfrm>
            <a:off x="12760625" y="9348200"/>
            <a:ext cx="385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f</a:t>
            </a:r>
            <a:endParaRPr sz="2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10878650" y="8912663"/>
            <a:ext cx="14001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ascenders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10878650" y="9479375"/>
            <a:ext cx="14001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Handlee"/>
                <a:ea typeface="Handlee"/>
                <a:cs typeface="Handlee"/>
                <a:sym typeface="Handlee"/>
              </a:rPr>
              <a:t>descenders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7655250" y="9387800"/>
            <a:ext cx="3086700" cy="9234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design and write a card for a friend?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write simple instructions to make your favourite food?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write a daily diary?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713" y="9520738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79775" y="4031106"/>
            <a:ext cx="624650" cy="67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84550" y="150450"/>
            <a:ext cx="641001" cy="67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384550" y="3989289"/>
            <a:ext cx="485450" cy="50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52600" y="908896"/>
            <a:ext cx="485450" cy="50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29559" y="4995434"/>
            <a:ext cx="741825" cy="80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74838" y="4992291"/>
            <a:ext cx="741825" cy="81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78650" y="6264002"/>
            <a:ext cx="640999" cy="69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74850" y="2898013"/>
            <a:ext cx="809050" cy="8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 rotWithShape="1">
          <a:blip r:embed="rId15">
            <a:alphaModFix/>
          </a:blip>
          <a:srcRect b="0" l="0" r="0" t="53165"/>
          <a:stretch/>
        </p:blipFill>
        <p:spPr>
          <a:xfrm>
            <a:off x="9432300" y="3335274"/>
            <a:ext cx="1676300" cy="5416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/>
          <p:nvPr/>
        </p:nvSpPr>
        <p:spPr>
          <a:xfrm>
            <a:off x="9682738" y="2474300"/>
            <a:ext cx="1175400" cy="431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Handlee"/>
                <a:ea typeface="Handlee"/>
                <a:cs typeface="Handlee"/>
                <a:sym typeface="Handlee"/>
              </a:rPr>
              <a:t>Subising</a:t>
            </a:r>
            <a:endParaRPr b="1" sz="16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42" name="Google Shape;142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066425" y="5296564"/>
            <a:ext cx="704400" cy="96602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4"/>
          <p:cNvSpPr txBox="1"/>
          <p:nvPr/>
        </p:nvSpPr>
        <p:spPr>
          <a:xfrm>
            <a:off x="9682750" y="4325600"/>
            <a:ext cx="1847100" cy="1108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Questions to ask at home: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see any number spot patterns? How can you use it to subitise and count the full amount?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4" name="Google Shape;144;p14"/>
          <p:cNvSpPr txBox="1"/>
          <p:nvPr/>
        </p:nvSpPr>
        <p:spPr>
          <a:xfrm>
            <a:off x="5012480" y="2159488"/>
            <a:ext cx="131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Handlee"/>
                <a:ea typeface="Handlee"/>
                <a:cs typeface="Handlee"/>
                <a:sym typeface="Handlee"/>
              </a:rPr>
              <a:t>Part whole model</a:t>
            </a:r>
            <a:endParaRPr b="1" sz="16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45" name="Google Shape;145;p14"/>
          <p:cNvPicPr preferRelativeResize="0"/>
          <p:nvPr/>
        </p:nvPicPr>
        <p:blipFill rotWithShape="1">
          <a:blip r:embed="rId17">
            <a:alphaModFix/>
          </a:blip>
          <a:srcRect b="0" l="15624" r="20992" t="0"/>
          <a:stretch/>
        </p:blipFill>
        <p:spPr>
          <a:xfrm rot="5400000">
            <a:off x="5913637" y="-104288"/>
            <a:ext cx="1442550" cy="299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612750" y="284277"/>
            <a:ext cx="2298599" cy="188708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4"/>
          <p:cNvSpPr txBox="1"/>
          <p:nvPr/>
        </p:nvSpPr>
        <p:spPr>
          <a:xfrm>
            <a:off x="5052200" y="185000"/>
            <a:ext cx="4509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Handlee"/>
                <a:ea typeface="Handlee"/>
                <a:cs typeface="Handlee"/>
                <a:sym typeface="Handlee"/>
              </a:rPr>
              <a:t>Measure: Measure: Length and weight</a:t>
            </a:r>
            <a:endParaRPr b="1" sz="15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48" name="Google Shape;148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70366" y="2116263"/>
            <a:ext cx="1593114" cy="16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/>
          <p:nvPr/>
        </p:nvSpPr>
        <p:spPr>
          <a:xfrm>
            <a:off x="7124213" y="2274838"/>
            <a:ext cx="1593000" cy="446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Handlee"/>
                <a:ea typeface="Handlee"/>
                <a:cs typeface="Handlee"/>
                <a:sym typeface="Handlee"/>
              </a:rPr>
              <a:t>The whole is 6</a:t>
            </a:r>
            <a:endParaRPr b="1" sz="1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0" name="Google Shape;150;p14"/>
          <p:cNvSpPr txBox="1"/>
          <p:nvPr/>
        </p:nvSpPr>
        <p:spPr>
          <a:xfrm>
            <a:off x="4814975" y="3048163"/>
            <a:ext cx="1311000" cy="415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Handlee"/>
                <a:ea typeface="Handlee"/>
                <a:cs typeface="Handlee"/>
                <a:sym typeface="Handlee"/>
              </a:rPr>
              <a:t>The part is 4.</a:t>
            </a:r>
            <a:endParaRPr b="1" sz="15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1" name="Google Shape;151;p14"/>
          <p:cNvSpPr txBox="1"/>
          <p:nvPr/>
        </p:nvSpPr>
        <p:spPr>
          <a:xfrm>
            <a:off x="7519875" y="3165075"/>
            <a:ext cx="1311000" cy="415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Handlee"/>
                <a:ea typeface="Handlee"/>
                <a:cs typeface="Handlee"/>
                <a:sym typeface="Handlee"/>
              </a:rPr>
              <a:t>The part is 2.</a:t>
            </a:r>
            <a:endParaRPr b="1" sz="15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2" name="Google Shape;152;p14"/>
          <p:cNvSpPr txBox="1"/>
          <p:nvPr/>
        </p:nvSpPr>
        <p:spPr>
          <a:xfrm>
            <a:off x="8783675" y="2890500"/>
            <a:ext cx="2864100" cy="384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Handlee"/>
                <a:ea typeface="Handlee"/>
                <a:cs typeface="Handlee"/>
                <a:sym typeface="Handlee"/>
              </a:rPr>
              <a:t>Look and say the amount straight away. </a:t>
            </a:r>
            <a:endParaRPr b="1" sz="13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53" name="Google Shape;15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8600" y="4065738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 txBox="1"/>
          <p:nvPr/>
        </p:nvSpPr>
        <p:spPr>
          <a:xfrm>
            <a:off x="5052200" y="3646638"/>
            <a:ext cx="4509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latin typeface="Handlee"/>
                <a:ea typeface="Handlee"/>
                <a:cs typeface="Handlee"/>
                <a:sym typeface="Handlee"/>
              </a:rPr>
              <a:t>Maths: Number bonds to 10 </a:t>
            </a:r>
            <a:endParaRPr b="1" sz="15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55" name="Google Shape;155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55423" y="1453045"/>
            <a:ext cx="741826" cy="78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943001" y="3995426"/>
            <a:ext cx="4049087" cy="254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20000" y="5902175"/>
            <a:ext cx="4756559" cy="36327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" name="Google Shape;158;p14"/>
          <p:cNvSpPr txBox="1"/>
          <p:nvPr/>
        </p:nvSpPr>
        <p:spPr>
          <a:xfrm>
            <a:off x="162800" y="5267700"/>
            <a:ext cx="3946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latin typeface="Handlee"/>
                <a:ea typeface="Handlee"/>
                <a:cs typeface="Handlee"/>
                <a:sym typeface="Handlee"/>
              </a:rPr>
              <a:t>Literacy: Phonics (word reading) </a:t>
            </a:r>
            <a:endParaRPr b="1" sz="1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59" name="Google Shape;159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051798" y="6628924"/>
            <a:ext cx="837345" cy="67729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4"/>
          <p:cNvSpPr txBox="1"/>
          <p:nvPr/>
        </p:nvSpPr>
        <p:spPr>
          <a:xfrm>
            <a:off x="5889150" y="6621219"/>
            <a:ext cx="952200" cy="692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andlee"/>
                <a:ea typeface="Handlee"/>
                <a:cs typeface="Handlee"/>
                <a:sym typeface="Handlee"/>
              </a:rPr>
              <a:t>Scan to hear Phase 3 sounds.</a:t>
            </a:r>
            <a:endParaRPr sz="11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61" name="Google Shape;1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788" y="7108298"/>
            <a:ext cx="521026" cy="39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337425" y="7392227"/>
            <a:ext cx="1035300" cy="11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497282" y="8515018"/>
            <a:ext cx="1478700" cy="1610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