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</p:sldIdLst>
  <p:sldSz cy="10691800" cx="15119350"/>
  <p:notesSz cx="6858000" cy="9144000"/>
  <p:embeddedFontLst>
    <p:embeddedFont>
      <p:font typeface="Handlee"/>
      <p:regular r:id="rId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8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0" roundtripDataSignature="AMtx7mjSg5wyZG8Qb7XMLz9w0Oom2LJ/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0C3D5B0-F17A-47F7-A0CF-026C5EDFA035}">
  <a:tblStyle styleId="{30C3D5B0-F17A-47F7-A0CF-026C5EDFA03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DFD"/>
          </a:solidFill>
        </a:fill>
      </a:tcStyle>
    </a:wholeTbl>
    <a:band1H>
      <a:tcTxStyle b="off" i="off"/>
      <a:tcStyle>
        <a:fill>
          <a:solidFill>
            <a:srgbClr val="CDD8FB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8FB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2D34EC81-2B1E-49C0-876A-29DE7DBAB3B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8" orient="horz"/>
        <p:guide pos="476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font" Target="fonts/Handlee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0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004765" y="685800"/>
            <a:ext cx="4849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1004888" y="685800"/>
            <a:ext cx="4849812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/>
          <p:nvPr>
            <p:ph idx="2" type="sldImg"/>
          </p:nvPr>
        </p:nvSpPr>
        <p:spPr>
          <a:xfrm>
            <a:off x="1004888" y="685800"/>
            <a:ext cx="4849812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ctrTitle"/>
          </p:nvPr>
        </p:nvSpPr>
        <p:spPr>
          <a:xfrm>
            <a:off x="515423" y="1547778"/>
            <a:ext cx="14089200" cy="4266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9pPr>
          </a:lstStyle>
          <a:p/>
        </p:txBody>
      </p:sp>
      <p:sp>
        <p:nvSpPr>
          <p:cNvPr id="11" name="Google Shape;11;p4"/>
          <p:cNvSpPr txBox="1"/>
          <p:nvPr>
            <p:ph idx="1" type="subTitle"/>
          </p:nvPr>
        </p:nvSpPr>
        <p:spPr>
          <a:xfrm>
            <a:off x="515409" y="5891409"/>
            <a:ext cx="14089200" cy="16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4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/>
          <p:nvPr>
            <p:ph hasCustomPrompt="1" type="title"/>
          </p:nvPr>
        </p:nvSpPr>
        <p:spPr>
          <a:xfrm>
            <a:off x="515409" y="2299346"/>
            <a:ext cx="14089200" cy="4081500"/>
          </a:xfrm>
          <a:prstGeom prst="rect">
            <a:avLst/>
          </a:prstGeom>
          <a:noFill/>
          <a:ln>
            <a:noFill/>
          </a:ln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/>
          <p:nvPr>
            <p:ph idx="1" type="body"/>
          </p:nvPr>
        </p:nvSpPr>
        <p:spPr>
          <a:xfrm>
            <a:off x="515409" y="6552657"/>
            <a:ext cx="14089200" cy="27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"/>
          <p:cNvSpPr txBox="1"/>
          <p:nvPr>
            <p:ph type="title"/>
          </p:nvPr>
        </p:nvSpPr>
        <p:spPr>
          <a:xfrm>
            <a:off x="515409" y="4471058"/>
            <a:ext cx="14089200" cy="17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p5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18" name="Google Shape;18;p6"/>
          <p:cNvSpPr txBox="1"/>
          <p:nvPr>
            <p:ph idx="1" type="body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515409" y="2395696"/>
            <a:ext cx="6614100" cy="7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937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3" name="Google Shape;23;p7"/>
          <p:cNvSpPr txBox="1"/>
          <p:nvPr>
            <p:ph idx="2" type="body"/>
          </p:nvPr>
        </p:nvSpPr>
        <p:spPr>
          <a:xfrm>
            <a:off x="7990583" y="2395696"/>
            <a:ext cx="6614100" cy="7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937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27" name="Google Shape;27;p8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/>
          <p:nvPr>
            <p:ph type="title"/>
          </p:nvPr>
        </p:nvSpPr>
        <p:spPr>
          <a:xfrm>
            <a:off x="515409" y="1154948"/>
            <a:ext cx="4643100" cy="1570500"/>
          </a:xfrm>
          <a:prstGeom prst="rect">
            <a:avLst/>
          </a:prstGeom>
          <a:noFill/>
          <a:ln>
            <a:noFill/>
          </a:ln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30" name="Google Shape;30;p9"/>
          <p:cNvSpPr txBox="1"/>
          <p:nvPr>
            <p:ph idx="1" type="body"/>
          </p:nvPr>
        </p:nvSpPr>
        <p:spPr>
          <a:xfrm>
            <a:off x="515409" y="2888617"/>
            <a:ext cx="4643100" cy="6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1" name="Google Shape;31;p9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/>
          <p:nvPr>
            <p:ph type="title"/>
          </p:nvPr>
        </p:nvSpPr>
        <p:spPr>
          <a:xfrm>
            <a:off x="810650" y="935745"/>
            <a:ext cx="10529400" cy="85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9pPr>
          </a:lstStyle>
          <a:p/>
        </p:txBody>
      </p:sp>
      <p:sp>
        <p:nvSpPr>
          <p:cNvPr id="34" name="Google Shape;34;p10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/>
          <p:nvPr/>
        </p:nvSpPr>
        <p:spPr>
          <a:xfrm>
            <a:off x="7560000" y="-260"/>
            <a:ext cx="756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74750" lIns="174750" spcFirstLastPara="1" rIns="174750" wrap="square" tIns="17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1"/>
          <p:cNvSpPr txBox="1"/>
          <p:nvPr>
            <p:ph type="title"/>
          </p:nvPr>
        </p:nvSpPr>
        <p:spPr>
          <a:xfrm>
            <a:off x="439016" y="2563450"/>
            <a:ext cx="66888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/>
        </p:txBody>
      </p:sp>
      <p:sp>
        <p:nvSpPr>
          <p:cNvPr id="38" name="Google Shape;38;p11"/>
          <p:cNvSpPr txBox="1"/>
          <p:nvPr>
            <p:ph idx="1" type="subTitle"/>
          </p:nvPr>
        </p:nvSpPr>
        <p:spPr>
          <a:xfrm>
            <a:off x="439016" y="5826865"/>
            <a:ext cx="6688800" cy="25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9" name="Google Shape;39;p11"/>
          <p:cNvSpPr txBox="1"/>
          <p:nvPr>
            <p:ph idx="2" type="body"/>
          </p:nvPr>
        </p:nvSpPr>
        <p:spPr>
          <a:xfrm>
            <a:off x="8167677" y="1505164"/>
            <a:ext cx="6344700" cy="76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-4508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40" name="Google Shape;40;p11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/>
          <p:nvPr>
            <p:ph idx="1" type="body"/>
          </p:nvPr>
        </p:nvSpPr>
        <p:spPr>
          <a:xfrm>
            <a:off x="515409" y="8794266"/>
            <a:ext cx="99192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</a:lstStyle>
          <a:p/>
        </p:txBody>
      </p:sp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"/>
          <p:cNvSpPr txBox="1"/>
          <p:nvPr>
            <p:ph idx="1" type="body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Char char="●"/>
              <a:defRPr b="0" i="0" sz="3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37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○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937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■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937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●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937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○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937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■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937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●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937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○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937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■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2" type="sldNum"/>
          </p:nvPr>
        </p:nvSpPr>
        <p:spPr>
          <a:xfrm>
            <a:off x="14009577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8.png"/><Relationship Id="rId22" Type="http://schemas.openxmlformats.org/officeDocument/2006/relationships/image" Target="../media/image11.png"/><Relationship Id="rId21" Type="http://schemas.openxmlformats.org/officeDocument/2006/relationships/image" Target="../media/image7.png"/><Relationship Id="rId24" Type="http://schemas.openxmlformats.org/officeDocument/2006/relationships/image" Target="../media/image12.png"/><Relationship Id="rId23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youtube.com/watch?v=I_A_e6h-DhU" TargetMode="External"/><Relationship Id="rId4" Type="http://schemas.openxmlformats.org/officeDocument/2006/relationships/hyperlink" Target="https://www.youtube.com/watch?v=W5rxfLRgXRE" TargetMode="External"/><Relationship Id="rId9" Type="http://schemas.openxmlformats.org/officeDocument/2006/relationships/hyperlink" Target="https://www.youtube.com/watch?v=QqdXBhyORug" TargetMode="External"/><Relationship Id="rId26" Type="http://schemas.openxmlformats.org/officeDocument/2006/relationships/image" Target="../media/image17.png"/><Relationship Id="rId25" Type="http://schemas.openxmlformats.org/officeDocument/2006/relationships/image" Target="../media/image21.png"/><Relationship Id="rId28" Type="http://schemas.openxmlformats.org/officeDocument/2006/relationships/image" Target="../media/image24.png"/><Relationship Id="rId27" Type="http://schemas.openxmlformats.org/officeDocument/2006/relationships/image" Target="../media/image28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29" Type="http://schemas.openxmlformats.org/officeDocument/2006/relationships/image" Target="../media/image15.png"/><Relationship Id="rId7" Type="http://schemas.openxmlformats.org/officeDocument/2006/relationships/image" Target="../media/image13.png"/><Relationship Id="rId8" Type="http://schemas.openxmlformats.org/officeDocument/2006/relationships/image" Target="../media/image2.png"/><Relationship Id="rId31" Type="http://schemas.openxmlformats.org/officeDocument/2006/relationships/image" Target="../media/image40.png"/><Relationship Id="rId30" Type="http://schemas.openxmlformats.org/officeDocument/2006/relationships/image" Target="../media/image18.png"/><Relationship Id="rId11" Type="http://schemas.openxmlformats.org/officeDocument/2006/relationships/image" Target="../media/image31.jpg"/><Relationship Id="rId33" Type="http://schemas.openxmlformats.org/officeDocument/2006/relationships/image" Target="../media/image26.png"/><Relationship Id="rId10" Type="http://schemas.openxmlformats.org/officeDocument/2006/relationships/image" Target="../media/image1.png"/><Relationship Id="rId32" Type="http://schemas.openxmlformats.org/officeDocument/2006/relationships/image" Target="../media/image20.png"/><Relationship Id="rId13" Type="http://schemas.openxmlformats.org/officeDocument/2006/relationships/image" Target="../media/image44.png"/><Relationship Id="rId35" Type="http://schemas.openxmlformats.org/officeDocument/2006/relationships/image" Target="../media/image29.png"/><Relationship Id="rId12" Type="http://schemas.openxmlformats.org/officeDocument/2006/relationships/image" Target="../media/image19.png"/><Relationship Id="rId34" Type="http://schemas.openxmlformats.org/officeDocument/2006/relationships/image" Target="../media/image27.png"/><Relationship Id="rId15" Type="http://schemas.openxmlformats.org/officeDocument/2006/relationships/image" Target="../media/image3.png"/><Relationship Id="rId14" Type="http://schemas.openxmlformats.org/officeDocument/2006/relationships/image" Target="../media/image5.png"/><Relationship Id="rId17" Type="http://schemas.openxmlformats.org/officeDocument/2006/relationships/image" Target="../media/image6.png"/><Relationship Id="rId16" Type="http://schemas.openxmlformats.org/officeDocument/2006/relationships/hyperlink" Target="https://www.youtube.com/watch?v=VtQZgGcKDlM" TargetMode="External"/><Relationship Id="rId19" Type="http://schemas.openxmlformats.org/officeDocument/2006/relationships/image" Target="../media/image4.png"/><Relationship Id="rId18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48.png"/><Relationship Id="rId22" Type="http://schemas.openxmlformats.org/officeDocument/2006/relationships/image" Target="../media/image50.png"/><Relationship Id="rId21" Type="http://schemas.openxmlformats.org/officeDocument/2006/relationships/image" Target="../media/image54.png"/><Relationship Id="rId24" Type="http://schemas.openxmlformats.org/officeDocument/2006/relationships/image" Target="../media/image53.png"/><Relationship Id="rId23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26" Type="http://schemas.openxmlformats.org/officeDocument/2006/relationships/image" Target="../media/image49.png"/><Relationship Id="rId25" Type="http://schemas.openxmlformats.org/officeDocument/2006/relationships/image" Target="../media/image47.png"/><Relationship Id="rId28" Type="http://schemas.openxmlformats.org/officeDocument/2006/relationships/image" Target="../media/image57.png"/><Relationship Id="rId27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hyperlink" Target="https://www.youtube.com/watch?v=D0Ajq682yrA" TargetMode="External"/><Relationship Id="rId29" Type="http://schemas.openxmlformats.org/officeDocument/2006/relationships/image" Target="../media/image60.png"/><Relationship Id="rId7" Type="http://schemas.openxmlformats.org/officeDocument/2006/relationships/image" Target="../media/image32.png"/><Relationship Id="rId8" Type="http://schemas.openxmlformats.org/officeDocument/2006/relationships/image" Target="../media/image38.png"/><Relationship Id="rId31" Type="http://schemas.openxmlformats.org/officeDocument/2006/relationships/image" Target="../media/image64.png"/><Relationship Id="rId30" Type="http://schemas.openxmlformats.org/officeDocument/2006/relationships/image" Target="../media/image61.png"/><Relationship Id="rId11" Type="http://schemas.openxmlformats.org/officeDocument/2006/relationships/image" Target="../media/image34.png"/><Relationship Id="rId33" Type="http://schemas.openxmlformats.org/officeDocument/2006/relationships/image" Target="../media/image62.png"/><Relationship Id="rId10" Type="http://schemas.openxmlformats.org/officeDocument/2006/relationships/image" Target="../media/image43.png"/><Relationship Id="rId32" Type="http://schemas.openxmlformats.org/officeDocument/2006/relationships/image" Target="../media/image26.png"/><Relationship Id="rId13" Type="http://schemas.openxmlformats.org/officeDocument/2006/relationships/image" Target="../media/image42.png"/><Relationship Id="rId35" Type="http://schemas.openxmlformats.org/officeDocument/2006/relationships/image" Target="../media/image65.png"/><Relationship Id="rId12" Type="http://schemas.openxmlformats.org/officeDocument/2006/relationships/image" Target="../media/image37.png"/><Relationship Id="rId34" Type="http://schemas.openxmlformats.org/officeDocument/2006/relationships/image" Target="../media/image59.png"/><Relationship Id="rId15" Type="http://schemas.openxmlformats.org/officeDocument/2006/relationships/image" Target="../media/image41.png"/><Relationship Id="rId37" Type="http://schemas.openxmlformats.org/officeDocument/2006/relationships/image" Target="../media/image67.png"/><Relationship Id="rId14" Type="http://schemas.openxmlformats.org/officeDocument/2006/relationships/image" Target="../media/image52.png"/><Relationship Id="rId36" Type="http://schemas.openxmlformats.org/officeDocument/2006/relationships/image" Target="../media/image58.png"/><Relationship Id="rId17" Type="http://schemas.openxmlformats.org/officeDocument/2006/relationships/image" Target="../media/image68.png"/><Relationship Id="rId16" Type="http://schemas.openxmlformats.org/officeDocument/2006/relationships/image" Target="../media/image39.png"/><Relationship Id="rId19" Type="http://schemas.openxmlformats.org/officeDocument/2006/relationships/image" Target="../media/image46.png"/><Relationship Id="rId18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576485" y="3761850"/>
            <a:ext cx="3608190" cy="2185183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The Tiny Seed / Jack and the Beanstalk</a:t>
            </a:r>
            <a:endParaRPr b="1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Possible learning experiences: </a:t>
            </a:r>
            <a:endParaRPr b="1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The needs of a plant experiment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Growing plants / flowers: sunflower competition, growing a bean in a bag. 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Drawing plants and flowers.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Tiny Seed by Eric Carle || An INSPIRING Adventure! [CC] – YouTube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Jack and the Beanstalk Fairy Tale by Oxbridge Baby - YouTube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2800" y="1305765"/>
            <a:ext cx="1447300" cy="188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72363" y="1280488"/>
            <a:ext cx="1819275" cy="188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33496" y="1174443"/>
            <a:ext cx="2037878" cy="179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45568" y="1640545"/>
            <a:ext cx="1995700" cy="233058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6165663" y="2676896"/>
            <a:ext cx="2864769" cy="1585019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Handa’s Surprise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Possible learning experiences:</a:t>
            </a:r>
            <a:endParaRPr b="1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Healthy fruits and vegetables</a:t>
            </a:r>
            <a:endParaRPr b="0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Farm to fork - where does our food come from? </a:t>
            </a:r>
            <a:endParaRPr b="0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Plotting our fruit on a map of the world.</a:t>
            </a:r>
            <a:endParaRPr b="0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b="0" i="0" lang="en-GB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Handas Suprise | Eileen Browne | Read along | bedtime story | picture book | - YouTube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0" name="Google Shape;60;p1"/>
          <p:cNvSpPr txBox="1"/>
          <p:nvPr/>
        </p:nvSpPr>
        <p:spPr>
          <a:xfrm>
            <a:off x="11525900" y="3315561"/>
            <a:ext cx="3068398" cy="1031021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How to grow a Dinosaur</a:t>
            </a:r>
            <a:endParaRPr b="1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Possible learning experiences:</a:t>
            </a:r>
            <a:endParaRPr b="1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Immersive dinosaur scene / investigation set up.</a:t>
            </a:r>
            <a:endParaRPr b="0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Exploring what the world was like for dinosaurs in the past.</a:t>
            </a:r>
            <a:r>
              <a:rPr b="1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1" name="Google Shape;61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022431" y="4305019"/>
            <a:ext cx="1885950" cy="29908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aphicFrame>
        <p:nvGraphicFramePr>
          <p:cNvPr id="62" name="Google Shape;62;p1"/>
          <p:cNvGraphicFramePr/>
          <p:nvPr/>
        </p:nvGraphicFramePr>
        <p:xfrm>
          <a:off x="715106" y="92354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{30C3D5B0-F17A-47F7-A0CF-026C5EDFA035}</a:tableStyleId>
              </a:tblPr>
              <a:tblGrid>
                <a:gridCol w="3429000"/>
                <a:gridCol w="3429000"/>
                <a:gridCol w="3429000"/>
                <a:gridCol w="3429000"/>
              </a:tblGrid>
              <a:tr h="58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                       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                        </a:t>
                      </a:r>
                      <a:r>
                        <a:rPr lang="en-GB" sz="1800" u="none" cap="none" strike="noStrik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Spring</a:t>
                      </a:r>
                      <a:endParaRPr sz="1800" u="none" cap="none" strike="noStrike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                </a:t>
                      </a:r>
                      <a:r>
                        <a:rPr lang="en-GB" sz="1800" u="none" cap="none" strike="noStrik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Summer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                           </a:t>
                      </a:r>
                      <a:r>
                        <a:rPr lang="en-GB" sz="1800" u="none" cap="none" strike="noStrik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Autumn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9F5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/>
                        <a:t>                      </a:t>
                      </a:r>
                      <a:r>
                        <a:rPr lang="en-GB" sz="1800" u="none" cap="none" strike="noStrik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Winter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45725" marB="45725" marR="91450" marL="91450">
                    <a:solidFill>
                      <a:srgbClr val="0C5ADB"/>
                    </a:solidFill>
                  </a:tcPr>
                </a:tc>
              </a:tr>
            </a:tbl>
          </a:graphicData>
        </a:graphic>
      </p:graphicFrame>
      <p:sp>
        <p:nvSpPr>
          <p:cNvPr id="63" name="Google Shape;63;p1"/>
          <p:cNvSpPr/>
          <p:nvPr/>
        </p:nvSpPr>
        <p:spPr>
          <a:xfrm>
            <a:off x="5490536" y="8762069"/>
            <a:ext cx="484632" cy="69924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061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e the source image" id="64" name="Google Shape;64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814402" y="6765252"/>
            <a:ext cx="2642031" cy="17620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" name="Google Shape;65;p1"/>
          <p:cNvSpPr txBox="1"/>
          <p:nvPr/>
        </p:nvSpPr>
        <p:spPr>
          <a:xfrm>
            <a:off x="11735393" y="5947048"/>
            <a:ext cx="2649413" cy="954107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will visit Mrs Middleton’s allotment to harvest vegetables and grow some food in our edible garden.</a:t>
            </a:r>
            <a:endParaRPr b="1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6" name="Google Shape;66;p1"/>
          <p:cNvSpPr txBox="1"/>
          <p:nvPr/>
        </p:nvSpPr>
        <p:spPr>
          <a:xfrm>
            <a:off x="9040983" y="1588895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266371" y="2819919"/>
            <a:ext cx="1885642" cy="112530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"/>
          <p:cNvSpPr txBox="1"/>
          <p:nvPr/>
        </p:nvSpPr>
        <p:spPr>
          <a:xfrm>
            <a:off x="9837849" y="1746500"/>
            <a:ext cx="1995600" cy="954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latin typeface="Handlee"/>
                <a:ea typeface="Handlee"/>
                <a:cs typeface="Handlee"/>
                <a:sym typeface="Handlee"/>
              </a:rPr>
              <a:t>Can you name the fruits </a:t>
            </a:r>
            <a:r>
              <a:rPr lang="en-GB">
                <a:latin typeface="Handlee"/>
                <a:ea typeface="Handlee"/>
                <a:cs typeface="Handlee"/>
                <a:sym typeface="Handlee"/>
              </a:rPr>
              <a:t>you can see in your local shop? Where did they come from?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9" name="Google Shape;69;p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387969" y="2563758"/>
            <a:ext cx="385475" cy="364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"/>
          <p:cNvCxnSpPr/>
          <p:nvPr/>
        </p:nvCxnSpPr>
        <p:spPr>
          <a:xfrm>
            <a:off x="9828037" y="2748183"/>
            <a:ext cx="323993" cy="787397"/>
          </a:xfrm>
          <a:prstGeom prst="straightConnector1">
            <a:avLst/>
          </a:prstGeom>
          <a:noFill/>
          <a:ln cap="flat" cmpd="sng" w="9525">
            <a:solidFill>
              <a:srgbClr val="20202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1" name="Google Shape;71;p1"/>
          <p:cNvSpPr/>
          <p:nvPr/>
        </p:nvSpPr>
        <p:spPr>
          <a:xfrm>
            <a:off x="1279170" y="3217292"/>
            <a:ext cx="228139" cy="519506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061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"/>
          <p:cNvSpPr/>
          <p:nvPr/>
        </p:nvSpPr>
        <p:spPr>
          <a:xfrm flipH="1">
            <a:off x="3080523" y="3291136"/>
            <a:ext cx="252273" cy="445661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061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"/>
          <p:cNvSpPr/>
          <p:nvPr/>
        </p:nvSpPr>
        <p:spPr>
          <a:xfrm>
            <a:off x="8447996" y="2488720"/>
            <a:ext cx="177421" cy="51501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061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007255" y="3026885"/>
            <a:ext cx="583095" cy="57735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"/>
          <p:cNvSpPr txBox="1"/>
          <p:nvPr/>
        </p:nvSpPr>
        <p:spPr>
          <a:xfrm>
            <a:off x="6862292" y="4468811"/>
            <a:ext cx="2021682" cy="954107"/>
          </a:xfrm>
          <a:prstGeom prst="rect">
            <a:avLst/>
          </a:prstGeom>
          <a:solidFill>
            <a:srgbClr val="DDDDDD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Growing vocabulary</a:t>
            </a: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plant  seed  soil  compost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grow  bigger  smaller  shorter  taller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76351" y="8012096"/>
            <a:ext cx="447675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"/>
          <p:cNvSpPr txBox="1"/>
          <p:nvPr/>
        </p:nvSpPr>
        <p:spPr>
          <a:xfrm>
            <a:off x="1507292" y="7847981"/>
            <a:ext cx="2301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I'm a little bean - YouTube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322694" y="4042813"/>
            <a:ext cx="1704975" cy="137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9" name="Google Shape;79;p1"/>
          <p:cNvSpPr/>
          <p:nvPr/>
        </p:nvSpPr>
        <p:spPr>
          <a:xfrm>
            <a:off x="3885321" y="4566862"/>
            <a:ext cx="493200" cy="186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061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"/>
          <p:cNvSpPr/>
          <p:nvPr/>
        </p:nvSpPr>
        <p:spPr>
          <a:xfrm>
            <a:off x="8868435" y="3469036"/>
            <a:ext cx="323993" cy="16102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061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"/>
          <p:cNvSpPr txBox="1"/>
          <p:nvPr/>
        </p:nvSpPr>
        <p:spPr>
          <a:xfrm>
            <a:off x="3080531" y="5536241"/>
            <a:ext cx="2864700" cy="9543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 We will be using our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  curiosity, attention and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  friendship character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  muscles.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2352293" y="4458664"/>
            <a:ext cx="232410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/>
          <p:nvPr/>
        </p:nvSpPr>
        <p:spPr>
          <a:xfrm>
            <a:off x="13289030" y="3180162"/>
            <a:ext cx="204901" cy="5937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061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"/>
          <p:cNvSpPr/>
          <p:nvPr/>
        </p:nvSpPr>
        <p:spPr>
          <a:xfrm>
            <a:off x="13430616" y="2980346"/>
            <a:ext cx="204901" cy="569203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061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13416153" y="4191249"/>
            <a:ext cx="134683" cy="41618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061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082861" y="2523118"/>
            <a:ext cx="808190" cy="450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"/>
          <p:cNvCxnSpPr/>
          <p:nvPr/>
        </p:nvCxnSpPr>
        <p:spPr>
          <a:xfrm flipH="1">
            <a:off x="10526109" y="3354135"/>
            <a:ext cx="512870" cy="31301"/>
          </a:xfrm>
          <a:prstGeom prst="straightConnector1">
            <a:avLst/>
          </a:prstGeom>
          <a:noFill/>
          <a:ln cap="flat" cmpd="sng" w="9525">
            <a:solidFill>
              <a:srgbClr val="20202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8" name="Google Shape;88;p1"/>
          <p:cNvSpPr txBox="1"/>
          <p:nvPr/>
        </p:nvSpPr>
        <p:spPr>
          <a:xfrm>
            <a:off x="6278248" y="5599212"/>
            <a:ext cx="1784549" cy="11695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Decay: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What happens to food when it is left over time? Take photos and talk about what happens.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400212" y="6571739"/>
            <a:ext cx="1392487" cy="87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74658" y="1640557"/>
            <a:ext cx="844062" cy="63955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6921383" y="7356721"/>
            <a:ext cx="4814010" cy="11695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roots</a:t>
            </a: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: suck up nutrients from the soil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leaves</a:t>
            </a: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: catch the sunlight to give the plant energy to grow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stem</a:t>
            </a: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: the skeleton of the plant – helps it to stand tall and grow towards the sun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petal</a:t>
            </a: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: the bright colour help to attract lots of insects 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56827" y="8699566"/>
            <a:ext cx="672824" cy="66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4491139" y="8598724"/>
            <a:ext cx="623649" cy="778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1287760" y="8651131"/>
            <a:ext cx="689240" cy="71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850488" y="8755272"/>
            <a:ext cx="775808" cy="71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3036430" y="8539786"/>
            <a:ext cx="682231" cy="97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9919977" y="8581277"/>
            <a:ext cx="662880" cy="93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6278248" y="8561726"/>
            <a:ext cx="649020" cy="93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3301403" y="8595188"/>
            <a:ext cx="668228" cy="91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1663050" y="4482503"/>
            <a:ext cx="689250" cy="75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2523325" y="3098537"/>
            <a:ext cx="493100" cy="53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6440588" y="1993418"/>
            <a:ext cx="583100" cy="638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473725" y="3049264"/>
            <a:ext cx="583100" cy="63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5589923" y="2921209"/>
            <a:ext cx="493100" cy="53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0728736" y="4458684"/>
            <a:ext cx="493100" cy="53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3376340" y="3535577"/>
            <a:ext cx="623650" cy="6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4485265">
            <a:off x="1387506" y="7131103"/>
            <a:ext cx="463763" cy="86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/>
          <p:nvPr/>
        </p:nvSpPr>
        <p:spPr>
          <a:xfrm>
            <a:off x="1093250" y="6070463"/>
            <a:ext cx="1433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Handlee"/>
                <a:ea typeface="Handlee"/>
                <a:cs typeface="Handlee"/>
                <a:sym typeface="Handlee"/>
              </a:rPr>
              <a:t>We are Word Collectors! </a:t>
            </a:r>
            <a:endParaRPr b="1" sz="2100">
              <a:latin typeface="Handlee"/>
              <a:ea typeface="Handlee"/>
              <a:cs typeface="Handlee"/>
              <a:sym typeface="Handlee"/>
            </a:endParaRPr>
          </a:p>
        </p:txBody>
      </p:sp>
      <p:graphicFrame>
        <p:nvGraphicFramePr>
          <p:cNvPr id="109" name="Google Shape;109;p1"/>
          <p:cNvGraphicFramePr/>
          <p:nvPr/>
        </p:nvGraphicFramePr>
        <p:xfrm>
          <a:off x="254600" y="247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{2D34EC81-2B1E-49C0-876A-29DE7DBAB3B4}</a:tableStyleId>
              </a:tblPr>
              <a:tblGrid>
                <a:gridCol w="3257550"/>
                <a:gridCol w="3175200"/>
                <a:gridCol w="2925200"/>
                <a:gridCol w="2482575"/>
                <a:gridCol w="382850"/>
                <a:gridCol w="2444675"/>
              </a:tblGrid>
              <a:tr h="368450">
                <a:tc gridSpan="6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F2: Summer 1: Growing    (Hawthorn / Rowan) </a:t>
                      </a:r>
                      <a:endParaRPr b="1" sz="21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371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Week 1 amd 2: What do plants need to grow?  </a:t>
                      </a:r>
                      <a:endParaRPr b="1" sz="16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Week 3 and 4: Can I retell a story?</a:t>
                      </a:r>
                      <a:endParaRPr b="1" sz="16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Week 5: Where does our food come from?</a:t>
                      </a:r>
                      <a:endParaRPr b="1" sz="16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600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Week 6: How do we know dinosaurs existed?  </a:t>
                      </a:r>
                      <a:endParaRPr b="1" sz="16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110" name="Google Shape;110;p1"/>
          <p:cNvSpPr txBox="1"/>
          <p:nvPr/>
        </p:nvSpPr>
        <p:spPr>
          <a:xfrm>
            <a:off x="2590100" y="6612350"/>
            <a:ext cx="3419400" cy="1262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Needs of a plant: 1) water 2) soil 3) light (sunlight) 4) space 5) air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Other </a:t>
            </a:r>
            <a:r>
              <a:rPr lang="en-GB"/>
              <a:t>vocabulary: seed, bean, grow, stem, shoot, roots, soil, tall, short. </a:t>
            </a:r>
            <a:endParaRPr/>
          </a:p>
        </p:txBody>
      </p:sp>
      <p:pic>
        <p:nvPicPr>
          <p:cNvPr id="111" name="Google Shape;111;p1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3080533" y="5673327"/>
            <a:ext cx="753753" cy="716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/>
          <p:nvPr/>
        </p:nvSpPr>
        <p:spPr>
          <a:xfrm>
            <a:off x="11684750" y="111600"/>
            <a:ext cx="3265200" cy="6424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Expressive Arts and Design:</a:t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Artist: Henri Matisse: The Snail collage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will be making repeated patterns using 2D shapes in the style of Henri Matisee.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            </a:t>
            </a: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Can you make a repeated pattern with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things you find outside? </a:t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King Charles Cornation Art </a:t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We will be using our collaging skills and pattern skills from our maths to design and collage a new crown for King Charles. </a:t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Using tools to create a 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fruit Kebab. </a:t>
            </a:r>
            <a:endParaRPr b="1" sz="1200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will be learning how to safely use tools to make our salad </a:t>
            </a:r>
            <a:r>
              <a:rPr b="1" lang="en-GB" sz="1200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-  cut chop slice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Music: Pitch 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Rhythm - Rhythm is what makes music move and flow. Rhythm is made up of sounds and silences. 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sing broadly in tune with a limited pitch range.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create music, and suggest symbols to represent sounds.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record and comment on my voice and others</a:t>
            </a: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140150" y="41875"/>
            <a:ext cx="4437300" cy="3940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Physical Development: Gross and Fine motor Skill</a:t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Handwriting -</a:t>
            </a: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Develop the foundations of a handwriting style which is fast, accurate and efficient.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Physical Development - </a:t>
            </a: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PE: Gymnastics</a:t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confidently and safely use a range of large and small apparatus indoors and  outside and in a group.</a:t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                                       </a:t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                      </a:t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7073900" y="6611750"/>
            <a:ext cx="7831500" cy="3894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GB" sz="17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Literacy: Writing</a:t>
            </a:r>
            <a:endParaRPr b="0" i="0" sz="17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O</a:t>
            </a: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rally compose and write a simple sentence with a full stop.</a:t>
            </a:r>
            <a:endParaRPr b="0" i="0" sz="18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The car was in a rush.</a:t>
            </a:r>
            <a:endParaRPr b="0" i="0" sz="20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19" name="Google Shape;1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05887" y="8717577"/>
            <a:ext cx="1035165" cy="9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650" y="7353274"/>
            <a:ext cx="809051" cy="96142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1288725" y="7376750"/>
            <a:ext cx="1923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Oral Segmenting</a:t>
            </a: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- this is when you split a word up into its individual sounds (c-a-t). We call this ‘robot talk’.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1184500" y="8459538"/>
            <a:ext cx="1923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Oral blending -</a:t>
            </a: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this is when you blend the sounds together to say the word (cat).</a:t>
            </a:r>
            <a:r>
              <a:rPr b="0" i="0" lang="en-GB" sz="1200" u="sng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We use a blending arm motion from left to right to help blend the sounds together.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51613" y="10046100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"/>
          <p:cNvSpPr txBox="1"/>
          <p:nvPr/>
        </p:nvSpPr>
        <p:spPr>
          <a:xfrm>
            <a:off x="4748607" y="229733"/>
            <a:ext cx="6801000" cy="5571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Mathematics: Number: Counting on and counting back </a:t>
            </a:r>
            <a:endParaRPr b="0" i="0" sz="12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The children will explore addition and subtraction through counting on and counting back. Children will use a number track to practise counting the number of jumps required to move on or back rather than the actual numbers they are landing on.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Number song 1-20 for children | Counting numbers | The Singing Walrus – YouTube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endParaRPr b="1" i="0" sz="12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3158594" y="6893725"/>
            <a:ext cx="287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Continue to learn Phase 3  sounds</a:t>
            </a:r>
            <a:endParaRPr b="1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3217315" y="8128363"/>
            <a:ext cx="3519000" cy="1661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Using our phonics to help us read: </a:t>
            </a:r>
            <a:endParaRPr b="1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Continue to apply knowledge of blending and segmenting to reading and spelling simple two-syllable words, captions and simple sentences. How do we read?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‘We look at the letters, make the sounds and blend the sounds together’ OR if it’s a superpower word ‘We see the word and say the word@</a:t>
            </a:r>
            <a:endParaRPr b="1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3772775" y="9931938"/>
            <a:ext cx="240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Trigraph: </a:t>
            </a: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three letters that make one sound.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530763" y="9959438"/>
            <a:ext cx="240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Digraph</a:t>
            </a: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: two letters that make one sound.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9066425" y="7229325"/>
            <a:ext cx="2298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andlee"/>
              <a:buAutoNum type="arabicParenR"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Orally compose (say) a phrase  /sentence.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andlee"/>
              <a:buAutoNum type="arabicParenR"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Tap, clap, stomp.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andlee"/>
              <a:buAutoNum type="arabicParenR"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Count how many words.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andlee"/>
              <a:buAutoNum type="arabicParenR"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Say first word / robot the word / write the word.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11720750" y="10063518"/>
            <a:ext cx="3086700" cy="3693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Can you practice writing the letter families?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104162" y="4110493"/>
            <a:ext cx="4509300" cy="1015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Jigsaw Healthy Me: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Physical health and fitness / healthy eating. We will be talking about our favourite sports, healthy foods and why sleep is important. 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11559500" y="6698100"/>
            <a:ext cx="3265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Spell words by drawing on knowledge of known grapheme correspondences.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Make phonetically plausible attempts when writing more complex unknown words.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7655250" y="9387800"/>
            <a:ext cx="3086700" cy="615523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Can you keep a diary about what is happening to your sunflower at home?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34" name="Google Shape;13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7713" y="9520738"/>
            <a:ext cx="385475" cy="3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16824" y="6698099"/>
            <a:ext cx="619500" cy="63220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"/>
          <p:cNvSpPr txBox="1"/>
          <p:nvPr/>
        </p:nvSpPr>
        <p:spPr>
          <a:xfrm>
            <a:off x="6105525" y="7334250"/>
            <a:ext cx="704400" cy="861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Scan to hear Phase 3 sounds.</a:t>
            </a:r>
            <a:endParaRPr b="0" i="0" sz="11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65125" y="8094625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 txBox="1"/>
          <p:nvPr/>
        </p:nvSpPr>
        <p:spPr>
          <a:xfrm>
            <a:off x="11720750" y="7670896"/>
            <a:ext cx="2971350" cy="915861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Form most lower-case letters correctly, starting and finishing in the right place, going the right way round and correctly orientated. Include spaces between words.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88026" y="7145442"/>
            <a:ext cx="1857674" cy="982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332" y="3288549"/>
            <a:ext cx="385475" cy="3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54161" y="7293790"/>
            <a:ext cx="2887662" cy="8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059000" y="8635877"/>
            <a:ext cx="2190633" cy="124002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"/>
          <p:cNvSpPr txBox="1"/>
          <p:nvPr/>
        </p:nvSpPr>
        <p:spPr>
          <a:xfrm>
            <a:off x="190303" y="6377415"/>
            <a:ext cx="4750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Correctly sequence a story or event using pictures and/or captions.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Respond to questions about how and why something is happening.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Know the difference between different types of texts (fiction, nonfiction, poetry)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 txBox="1"/>
          <p:nvPr/>
        </p:nvSpPr>
        <p:spPr>
          <a:xfrm>
            <a:off x="279125" y="6070432"/>
            <a:ext cx="246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Literacy: Reading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9536" y="3154278"/>
            <a:ext cx="385475" cy="364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6" name="Google Shape;146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2783925" y="8294914"/>
            <a:ext cx="343862" cy="340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79118" y="1155453"/>
            <a:ext cx="949325" cy="87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30000" y="1155458"/>
            <a:ext cx="809625" cy="80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241187" y="1188124"/>
            <a:ext cx="1035175" cy="7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362038" y="1277498"/>
            <a:ext cx="1104961" cy="4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"/>
          <p:cNvSpPr txBox="1"/>
          <p:nvPr/>
        </p:nvSpPr>
        <p:spPr>
          <a:xfrm>
            <a:off x="3494825" y="1056550"/>
            <a:ext cx="103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forward roll</a:t>
            </a:r>
            <a:endParaRPr b="1" i="0" sz="10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71274" y="2100999"/>
            <a:ext cx="704400" cy="106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288725" y="2095034"/>
            <a:ext cx="809050" cy="107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310821" y="2112102"/>
            <a:ext cx="704400" cy="104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407790" y="1916093"/>
            <a:ext cx="809625" cy="112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"/>
          <p:cNvSpPr txBox="1"/>
          <p:nvPr/>
        </p:nvSpPr>
        <p:spPr>
          <a:xfrm>
            <a:off x="3367702" y="2759675"/>
            <a:ext cx="118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(Jumping Jack)</a:t>
            </a:r>
            <a:endParaRPr b="1" i="0" sz="11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670000" y="3310225"/>
            <a:ext cx="3790800" cy="554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Each week on google classrooms we will link you to a new movement to practise at home.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58" name="Google Shape;158;p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894651" y="1111663"/>
            <a:ext cx="4946661" cy="1042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902471" y="2220846"/>
            <a:ext cx="2554100" cy="154126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" name="Google Shape;160;p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9274812" y="1661300"/>
            <a:ext cx="2031038" cy="20601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1" name="Google Shape;161;p2"/>
          <p:cNvSpPr txBox="1"/>
          <p:nvPr/>
        </p:nvSpPr>
        <p:spPr>
          <a:xfrm>
            <a:off x="7549525" y="2247900"/>
            <a:ext cx="163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These are examples of counting on tasks we will be doing.</a:t>
            </a: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 txBox="1"/>
          <p:nvPr/>
        </p:nvSpPr>
        <p:spPr>
          <a:xfrm>
            <a:off x="8000400" y="2896988"/>
            <a:ext cx="1209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Can you draw a hop scotch and practising counting on from any number?</a:t>
            </a:r>
            <a:endParaRPr b="1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63" name="Google Shape;163;p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0526348" y="3830549"/>
            <a:ext cx="479789" cy="4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"/>
          <p:cNvSpPr txBox="1"/>
          <p:nvPr/>
        </p:nvSpPr>
        <p:spPr>
          <a:xfrm>
            <a:off x="9216400" y="5775950"/>
            <a:ext cx="47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2"/>
          <p:cNvPicPr preferRelativeResize="0"/>
          <p:nvPr/>
        </p:nvPicPr>
        <p:blipFill rotWithShape="1">
          <a:blip r:embed="rId24">
            <a:alphaModFix/>
          </a:blip>
          <a:srcRect b="0" l="0" r="0" t="24408"/>
          <a:stretch/>
        </p:blipFill>
        <p:spPr>
          <a:xfrm>
            <a:off x="2517162" y="4888451"/>
            <a:ext cx="2190625" cy="117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"/>
          <p:cNvSpPr txBox="1"/>
          <p:nvPr/>
        </p:nvSpPr>
        <p:spPr>
          <a:xfrm>
            <a:off x="285750" y="4905375"/>
            <a:ext cx="2190600" cy="738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Using tools to create a healthy salad: </a:t>
            </a: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will be learning how to safely use tools to make a salad.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67" name="Google Shape;167;p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4058488" y="4697141"/>
            <a:ext cx="479775" cy="52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940475" y="5530845"/>
            <a:ext cx="619500" cy="67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0086759" y="920000"/>
            <a:ext cx="577441" cy="6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4327959" y="2589250"/>
            <a:ext cx="577441" cy="6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4322325" y="595405"/>
            <a:ext cx="385475" cy="42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902475" y="6314147"/>
            <a:ext cx="577450" cy="62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329999" y="5608467"/>
            <a:ext cx="479775" cy="523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0845200" y="6498178"/>
            <a:ext cx="704400" cy="77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0814290" y="8619302"/>
            <a:ext cx="623650" cy="6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4327950" y="909792"/>
            <a:ext cx="577450" cy="63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5160697" y="4367527"/>
            <a:ext cx="2031050" cy="1638833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8" name="Google Shape;178;p2"/>
          <p:cNvSpPr txBox="1"/>
          <p:nvPr/>
        </p:nvSpPr>
        <p:spPr>
          <a:xfrm>
            <a:off x="4980775" y="4982850"/>
            <a:ext cx="2674500" cy="4311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Handlee"/>
                <a:ea typeface="Handlee"/>
                <a:cs typeface="Handlee"/>
                <a:sym typeface="Handlee"/>
              </a:rPr>
              <a:t>Exploring repeating patterns</a:t>
            </a:r>
            <a:endParaRPr b="1" sz="16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201591" y="4428204"/>
            <a:ext cx="3086700" cy="194236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"/>
          <p:cNvSpPr txBox="1"/>
          <p:nvPr/>
        </p:nvSpPr>
        <p:spPr>
          <a:xfrm>
            <a:off x="7412250" y="5797300"/>
            <a:ext cx="2674500" cy="4311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Handlee"/>
                <a:ea typeface="Handlee"/>
                <a:cs typeface="Handlee"/>
                <a:sym typeface="Handlee"/>
              </a:rPr>
              <a:t>Subtraction: 10-2=8</a:t>
            </a:r>
            <a:endParaRPr b="1" sz="16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81" name="Google Shape;181;p2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1849314" y="1048506"/>
            <a:ext cx="1141038" cy="112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3435064" y="1020773"/>
            <a:ext cx="993858" cy="117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83464" y="2325516"/>
            <a:ext cx="385475" cy="3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Helen Holden</dc:creator>
</cp:coreProperties>
</file>